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5196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60421"/>
            <a:ext cx="7556421" cy="322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450"/>
              </a:lnSpc>
              <a:buNone/>
            </a:pPr>
            <a:r>
              <a:rPr lang="en-US" sz="6750" b="1" spc="-136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Challenges &amp; Remedies of Floods in Maharashtra</a:t>
            </a:r>
            <a:endParaRPr lang="en-US" sz="6750" dirty="0"/>
          </a:p>
        </p:txBody>
      </p:sp>
      <p:sp>
        <p:nvSpPr>
          <p:cNvPr id="5" name="Text 1"/>
          <p:cNvSpPr/>
          <p:nvPr/>
        </p:nvSpPr>
        <p:spPr>
          <a:xfrm>
            <a:off x="793790" y="50284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Flooding is a recurring issue in Maharashtra, impacting lives and livelihoods. This presentation explores the challenges and remedies associated with flood management in the state.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389251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3B02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16781" y="6521887"/>
            <a:ext cx="11691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270040" y="6372344"/>
            <a:ext cx="23148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Sachin  Shinde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3923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Towards a Resilient Maharashtra</a:t>
            </a:r>
            <a:endParaRPr lang="en-US" sz="4900" dirty="0"/>
          </a:p>
        </p:txBody>
      </p:sp>
      <p:sp>
        <p:nvSpPr>
          <p:cNvPr id="5" name="Text 1"/>
          <p:cNvSpPr/>
          <p:nvPr/>
        </p:nvSpPr>
        <p:spPr>
          <a:xfrm>
            <a:off x="6280190" y="43386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effective flood management strategies, collaborative efforts, and a focus on sustainable development, Maharashtra can build resilience against the impacts of flooding and ensure a safer and more prosperous future for its people.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2" y="2468404"/>
            <a:ext cx="4963716" cy="32926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7920" y="743069"/>
            <a:ext cx="7680960" cy="1437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spc="-91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Challenges in Flood Management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6217920" y="2728793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82703" y="2791420"/>
            <a:ext cx="14073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6897172" y="2728793"/>
            <a:ext cx="28740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Urbanization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897172" y="3213378"/>
            <a:ext cx="3056811" cy="16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urbanization in Maharashtra has led to increased impervious surfaces, reducing water absorption and exacerbating flood risks.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2937" y="2728793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03669" y="2791420"/>
            <a:ext cx="18871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10842188" y="2728793"/>
            <a:ext cx="28740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Climate Change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10842188" y="3213378"/>
            <a:ext cx="3056811" cy="16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Climate change has altered rainfall patterns, leading to more intense and frequent monsoon events, increasing the likelihood of flooding.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17920" y="5329714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58890" y="5392341"/>
            <a:ext cx="18835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6897172" y="5329714"/>
            <a:ext cx="28740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Poor Infrastructure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6897172" y="5814298"/>
            <a:ext cx="3056811" cy="16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Inadequate drainage systems and outdated infrastructure contribute to waterlogging and flooding, especially in urban areas.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0162937" y="5329714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08550" y="5392341"/>
            <a:ext cx="17907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10842188" y="5329714"/>
            <a:ext cx="287405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Population Density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10842188" y="5814298"/>
            <a:ext cx="305681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Densely populated areas are more vulnerable to flooding due to limited evacuation options and potential for overcrowding.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83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Impact of Floods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4704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Human Impact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08717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 of life and displacement of communities. Damage to homes and infrastructure. Health risks due to contaminated water and disease outbreaks.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704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Economic Impact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332928" y="408717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Damage to crops and agricultural land. Disruption of supply chains and business operations. Loss of income and livelihood opportunities.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704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Environmental Impact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872067" y="408717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Erosion of soil and degradation of ecosystems. Pollution of water bodies and contamination of groundwater sources.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127" y="2037636"/>
            <a:ext cx="4980027" cy="4154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8660" y="805220"/>
            <a:ext cx="7519868" cy="696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spc="-88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Flood Economy and Responses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1000958" y="1804988"/>
            <a:ext cx="22860" cy="5619393"/>
          </a:xfrm>
          <a:prstGeom prst="roundRect">
            <a:avLst>
              <a:gd name="adj" fmla="val 372058"/>
            </a:avLst>
          </a:prstGeom>
          <a:solidFill>
            <a:srgbClr val="C6BDDA"/>
          </a:solidFill>
          <a:ln/>
        </p:spPr>
      </p:sp>
      <p:sp>
        <p:nvSpPr>
          <p:cNvPr id="6" name="Shape 2"/>
          <p:cNvSpPr/>
          <p:nvPr/>
        </p:nvSpPr>
        <p:spPr>
          <a:xfrm>
            <a:off x="1217295" y="2249091"/>
            <a:ext cx="708660" cy="22860"/>
          </a:xfrm>
          <a:prstGeom prst="roundRect">
            <a:avLst>
              <a:gd name="adj" fmla="val 372058"/>
            </a:avLst>
          </a:prstGeom>
          <a:solidFill>
            <a:srgbClr val="C6BDDA"/>
          </a:solidFill>
          <a:ln/>
        </p:spPr>
      </p:sp>
      <p:sp>
        <p:nvSpPr>
          <p:cNvPr id="7" name="Shape 3"/>
          <p:cNvSpPr/>
          <p:nvPr/>
        </p:nvSpPr>
        <p:spPr>
          <a:xfrm>
            <a:off x="784622" y="2032754"/>
            <a:ext cx="455533" cy="455533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44166" y="2093476"/>
            <a:ext cx="13632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2126099" y="2007394"/>
            <a:ext cx="278439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Emergency Response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126099" y="2476857"/>
            <a:ext cx="6309241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actions to rescue and evacuate people, provide food, water, and shelter, and address immediate needs.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1217295" y="3973711"/>
            <a:ext cx="708660" cy="22860"/>
          </a:xfrm>
          <a:prstGeom prst="roundRect">
            <a:avLst>
              <a:gd name="adj" fmla="val 372058"/>
            </a:avLst>
          </a:prstGeom>
          <a:solidFill>
            <a:srgbClr val="C6BDDA"/>
          </a:solidFill>
          <a:ln/>
        </p:spPr>
      </p:sp>
      <p:sp>
        <p:nvSpPr>
          <p:cNvPr id="12" name="Shape 8"/>
          <p:cNvSpPr/>
          <p:nvPr/>
        </p:nvSpPr>
        <p:spPr>
          <a:xfrm>
            <a:off x="784622" y="3757374"/>
            <a:ext cx="455533" cy="455533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20948" y="3818096"/>
            <a:ext cx="18276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2126099" y="3732014"/>
            <a:ext cx="424148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Reconstruction and Rehabilitation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2126099" y="4201478"/>
            <a:ext cx="6309241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Restoring damaged infrastructure, rebuilding homes and businesses, providing financial assistance, and supporting economic recovery.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1217295" y="6022300"/>
            <a:ext cx="708660" cy="22860"/>
          </a:xfrm>
          <a:prstGeom prst="roundRect">
            <a:avLst>
              <a:gd name="adj" fmla="val 372058"/>
            </a:avLst>
          </a:prstGeom>
          <a:solidFill>
            <a:srgbClr val="C6BDDA"/>
          </a:solidFill>
          <a:ln/>
        </p:spPr>
      </p:sp>
      <p:sp>
        <p:nvSpPr>
          <p:cNvPr id="17" name="Shape 13"/>
          <p:cNvSpPr/>
          <p:nvPr/>
        </p:nvSpPr>
        <p:spPr>
          <a:xfrm>
            <a:off x="784622" y="5805964"/>
            <a:ext cx="455533" cy="455533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21187" y="5866686"/>
            <a:ext cx="18240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2126099" y="5780603"/>
            <a:ext cx="278653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Long-Term Adaptation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2126099" y="6250067"/>
            <a:ext cx="6309241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measures to improve flood resilience, such as strengthening infrastructure, restoring ecosystems, and promoting sustainable development.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8" y="2820948"/>
            <a:ext cx="4939546" cy="2593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1853" y="601385"/>
            <a:ext cx="6014918" cy="751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spc="-95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Flood Response Forces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6251853" y="1681282"/>
            <a:ext cx="7613094" cy="5952530"/>
          </a:xfrm>
          <a:prstGeom prst="roundRect">
            <a:avLst>
              <a:gd name="adj" fmla="val 15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59473" y="1688902"/>
            <a:ext cx="7597854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478191" y="1827728"/>
            <a:ext cx="3357682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Agency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0280928" y="1827728"/>
            <a:ext cx="3357682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6259473" y="2316480"/>
            <a:ext cx="7597854" cy="1327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478191" y="2455307"/>
            <a:ext cx="335768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National Disaster Response Force (NDRF)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280928" y="2455307"/>
            <a:ext cx="3357682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and rescue operations, medical assistance, and disaster relief.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9473" y="3643908"/>
            <a:ext cx="7597854" cy="1327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478191" y="3782735"/>
            <a:ext cx="335768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Disaster Response Force (SDRF)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10280928" y="3782735"/>
            <a:ext cx="3357682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NDRF in disaster response and provides localized assistance.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6259473" y="4971336"/>
            <a:ext cx="7597854" cy="1327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478191" y="5110163"/>
            <a:ext cx="3357682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Indian Army and Navy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10280928" y="5110163"/>
            <a:ext cx="3357682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assistance in large-scale disaster relief, including evacuation and transportation.</a:t>
            </a:r>
            <a:endParaRPr lang="en-US" sz="1700" dirty="0"/>
          </a:p>
        </p:txBody>
      </p:sp>
      <p:sp>
        <p:nvSpPr>
          <p:cNvPr id="18" name="Shape 14"/>
          <p:cNvSpPr/>
          <p:nvPr/>
        </p:nvSpPr>
        <p:spPr>
          <a:xfrm>
            <a:off x="6259473" y="6298763"/>
            <a:ext cx="7597854" cy="1327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478191" y="6437590"/>
            <a:ext cx="3357682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Government and Police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10280928" y="6437590"/>
            <a:ext cx="3357682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 rescue efforts, manage shelters, and provide basic necessities.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2" y="2459474"/>
            <a:ext cx="4965978" cy="33106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4824" y="905947"/>
            <a:ext cx="6815376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spc="-90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Flood Mitigation Strategies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6214824" y="1933456"/>
            <a:ext cx="3739515" cy="2603421"/>
          </a:xfrm>
          <a:prstGeom prst="roundRect">
            <a:avLst>
              <a:gd name="adj" fmla="val 335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30566" y="2149197"/>
            <a:ext cx="3308033" cy="71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Infrastructure Development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430566" y="2989540"/>
            <a:ext cx="3308033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Strengthening existing drainage systems, constructing floodwalls, and implementing early warning systems.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0162461" y="1933456"/>
            <a:ext cx="3739515" cy="2603421"/>
          </a:xfrm>
          <a:prstGeom prst="roundRect">
            <a:avLst>
              <a:gd name="adj" fmla="val 335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78202" y="2149197"/>
            <a:ext cx="286178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Land Use Planning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10378202" y="2631758"/>
            <a:ext cx="3308033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Restricting development in flood-prone areas, promoting green spaces and permeable surfaces, and implementing zoning regulations.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214824" y="4744998"/>
            <a:ext cx="3739515" cy="2578537"/>
          </a:xfrm>
          <a:prstGeom prst="roundRect">
            <a:avLst>
              <a:gd name="adj" fmla="val 339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30566" y="4960739"/>
            <a:ext cx="291774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Community Awareness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6430566" y="5443299"/>
            <a:ext cx="3308033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Educating communities about flood risks, promoting preparedness measures, and encouraging participation in disaster management programs.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0162461" y="4744998"/>
            <a:ext cx="3739515" cy="2578537"/>
          </a:xfrm>
          <a:prstGeom prst="roundRect">
            <a:avLst>
              <a:gd name="adj" fmla="val 339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78202" y="4960739"/>
            <a:ext cx="2864287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Ecosystem Restoration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10378202" y="5443299"/>
            <a:ext cx="3308033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Rehabilitating wetlands and forests, promoting afforestation, and preserving natural floodplains to enhance water retention.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314" y="2263378"/>
            <a:ext cx="5037773" cy="37028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817" y="801529"/>
            <a:ext cx="7808119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spc="-78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Role of Government and Authorities</a:t>
            </a:r>
            <a:endParaRPr lang="en-US" sz="3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7" y="1687354"/>
            <a:ext cx="897017" cy="14351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793915" y="1866662"/>
            <a:ext cx="24668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Policy Formulation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1793915" y="2282666"/>
            <a:ext cx="672226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comprehensive flood management policies, allocating resources, and ensuring effective implementation.</a:t>
            </a:r>
            <a:endParaRPr lang="en-US" sz="1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7" y="3122533"/>
            <a:ext cx="897017" cy="14351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93915" y="3301841"/>
            <a:ext cx="283273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Infrastructure Investment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1793915" y="3717846"/>
            <a:ext cx="672226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flood control infrastructure, upgrading drainage systems, and building resilience into urban planning.</a:t>
            </a:r>
            <a:endParaRPr lang="en-US" sz="1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17" y="4557713"/>
            <a:ext cx="897017" cy="143517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93915" y="4737021"/>
            <a:ext cx="27015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Community Engagement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1793915" y="5153025"/>
            <a:ext cx="672226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with communities in flood preparedness planning, promoting awareness, and fostering collaboration.</a:t>
            </a:r>
            <a:endParaRPr lang="en-US" sz="14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17" y="5992892"/>
            <a:ext cx="897017" cy="143517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93915" y="6172200"/>
            <a:ext cx="349257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Disaster Response Coordination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1793915" y="6588204"/>
            <a:ext cx="672226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Establishing efficient disaster response mechanisms, coordinating with various agencies, and ensuring timely and effective relief.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841" y="2451854"/>
            <a:ext cx="4988600" cy="33257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6992" y="708303"/>
            <a:ext cx="7750016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86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Community Participation in Flood Management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" y="2376249"/>
            <a:ext cx="497800" cy="4978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6992" y="3073122"/>
            <a:ext cx="273843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Awareness Campaigns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696992" y="3534847"/>
            <a:ext cx="3725585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Organizing awareness programs to educate communities about flood risks, preparedness measures, and safety protocols.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304" y="2376249"/>
            <a:ext cx="497800" cy="4978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21304" y="3073122"/>
            <a:ext cx="273843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Volunteerism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4721304" y="3534847"/>
            <a:ext cx="3725704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Encouraging community participation in disaster preparedness, response, and recovery efforts.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92" y="5406747"/>
            <a:ext cx="497800" cy="4978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96992" y="6103620"/>
            <a:ext cx="273843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Knowledge Sharing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696992" y="6565344"/>
            <a:ext cx="372558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Facilitating the exchange of local knowledge and experiences to improve flood management practices.</a:t>
            </a:r>
            <a:endParaRPr lang="en-US" sz="15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304" y="5406747"/>
            <a:ext cx="497800" cy="4978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21304" y="6103620"/>
            <a:ext cx="273843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4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4721304" y="6565344"/>
            <a:ext cx="3725704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partnerships between communities, government agencies, and NGOs to strengthen flood resilience.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2020253"/>
            <a:ext cx="4976932" cy="41889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9584" y="640080"/>
            <a:ext cx="7717631" cy="1400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88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Lessons Learned from Past Flood Events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199584" y="2575798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60200" y="2636877"/>
            <a:ext cx="13727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861810" y="2575798"/>
            <a:ext cx="283773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Early Warning Systems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861810" y="3048357"/>
            <a:ext cx="3094792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accurate and timely warnings to enable proactive response and minimize damage.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318" y="2575798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297597" y="2636877"/>
            <a:ext cx="18395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22543" y="2575798"/>
            <a:ext cx="309479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Infrastructure Deficiencies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822543" y="3398639"/>
            <a:ext cx="3094792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investment in robust infrastructure to withstand extreme weather events and reduce flooding risks.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199584" y="5135999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36983" y="5197078"/>
            <a:ext cx="183594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861810" y="5135999"/>
            <a:ext cx="28135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Community Resilience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861810" y="5608558"/>
            <a:ext cx="3094792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role of community preparedness, training, and participation in disaster response.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0160318" y="5135999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02240" y="5197078"/>
            <a:ext cx="174546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3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10822543" y="5135999"/>
            <a:ext cx="309479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Sustainable Development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0822543" y="5958840"/>
            <a:ext cx="3094792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promoting environmentally sound practices and integrated flood management strategies for long-term resilience.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2024-09-02T17:53:51Z</dcterms:created>
  <dcterms:modified xsi:type="dcterms:W3CDTF">2024-09-02T17:53:51Z</dcterms:modified>
</cp:coreProperties>
</file>